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0127E4-9D39-4907-BDD5-3E32A2C4057C}" v="3" dt="2025-11-05T19:50:07.1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9" autoAdjust="0"/>
    <p:restoredTop sz="94660"/>
  </p:normalViewPr>
  <p:slideViewPr>
    <p:cSldViewPr snapToGrid="0">
      <p:cViewPr varScale="1">
        <p:scale>
          <a:sx n="90" d="100"/>
          <a:sy n="90" d="100"/>
        </p:scale>
        <p:origin x="398"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uban Fabregas" userId="634f3e0f-3abf-48e2-b0dd-be5734f6984e" providerId="ADAL" clId="{3CF06C95-27E2-417B-94CA-E42C57F445DC}"/>
    <pc:docChg chg="delSld modSld">
      <pc:chgData name="Duban Fabregas" userId="634f3e0f-3abf-48e2-b0dd-be5734f6984e" providerId="ADAL" clId="{3CF06C95-27E2-417B-94CA-E42C57F445DC}" dt="2025-11-06T18:29:50.805" v="762" actId="1076"/>
      <pc:docMkLst>
        <pc:docMk/>
      </pc:docMkLst>
      <pc:sldChg chg="modSp mod">
        <pc:chgData name="Duban Fabregas" userId="634f3e0f-3abf-48e2-b0dd-be5734f6984e" providerId="ADAL" clId="{3CF06C95-27E2-417B-94CA-E42C57F445DC}" dt="2025-11-06T18:29:50.805" v="762" actId="1076"/>
        <pc:sldMkLst>
          <pc:docMk/>
          <pc:sldMk cId="3264306260" sldId="256"/>
        </pc:sldMkLst>
        <pc:picChg chg="mod">
          <ac:chgData name="Duban Fabregas" userId="634f3e0f-3abf-48e2-b0dd-be5734f6984e" providerId="ADAL" clId="{3CF06C95-27E2-417B-94CA-E42C57F445DC}" dt="2025-11-06T18:29:50.805" v="762" actId="1076"/>
          <ac:picMkLst>
            <pc:docMk/>
            <pc:sldMk cId="3264306260" sldId="256"/>
            <ac:picMk id="7" creationId="{BB40163A-B650-E30A-EE27-D237BB2C08B3}"/>
          </ac:picMkLst>
        </pc:picChg>
      </pc:sldChg>
      <pc:sldChg chg="modSp mod">
        <pc:chgData name="Duban Fabregas" userId="634f3e0f-3abf-48e2-b0dd-be5734f6984e" providerId="ADAL" clId="{3CF06C95-27E2-417B-94CA-E42C57F445DC}" dt="2025-11-06T18:29:37.316" v="761" actId="20577"/>
        <pc:sldMkLst>
          <pc:docMk/>
          <pc:sldMk cId="690187139" sldId="259"/>
        </pc:sldMkLst>
        <pc:spChg chg="mod">
          <ac:chgData name="Duban Fabregas" userId="634f3e0f-3abf-48e2-b0dd-be5734f6984e" providerId="ADAL" clId="{3CF06C95-27E2-417B-94CA-E42C57F445DC}" dt="2025-11-06T18:29:37.316" v="761" actId="20577"/>
          <ac:spMkLst>
            <pc:docMk/>
            <pc:sldMk cId="690187139" sldId="259"/>
            <ac:spMk id="3" creationId="{4971AC4E-4BFE-9155-3699-D5643C0033D9}"/>
          </ac:spMkLst>
        </pc:spChg>
      </pc:sldChg>
      <pc:sldChg chg="modSp mod">
        <pc:chgData name="Duban Fabregas" userId="634f3e0f-3abf-48e2-b0dd-be5734f6984e" providerId="ADAL" clId="{3CF06C95-27E2-417B-94CA-E42C57F445DC}" dt="2025-11-06T18:29:25.308" v="753" actId="20577"/>
        <pc:sldMkLst>
          <pc:docMk/>
          <pc:sldMk cId="664767218" sldId="260"/>
        </pc:sldMkLst>
        <pc:spChg chg="mod">
          <ac:chgData name="Duban Fabregas" userId="634f3e0f-3abf-48e2-b0dd-be5734f6984e" providerId="ADAL" clId="{3CF06C95-27E2-417B-94CA-E42C57F445DC}" dt="2025-11-06T18:29:25.308" v="753" actId="20577"/>
          <ac:spMkLst>
            <pc:docMk/>
            <pc:sldMk cId="664767218" sldId="260"/>
            <ac:spMk id="3" creationId="{A0704060-C30E-A0D6-1E5D-C59E36999658}"/>
          </ac:spMkLst>
        </pc:spChg>
      </pc:sldChg>
      <pc:sldChg chg="del">
        <pc:chgData name="Duban Fabregas" userId="634f3e0f-3abf-48e2-b0dd-be5734f6984e" providerId="ADAL" clId="{3CF06C95-27E2-417B-94CA-E42C57F445DC}" dt="2025-11-05T19:50:25.153" v="744" actId="47"/>
        <pc:sldMkLst>
          <pc:docMk/>
          <pc:sldMk cId="1766579540" sldId="261"/>
        </pc:sldMkLst>
      </pc:sldChg>
      <pc:sldChg chg="del">
        <pc:chgData name="Duban Fabregas" userId="634f3e0f-3abf-48e2-b0dd-be5734f6984e" providerId="ADAL" clId="{3CF06C95-27E2-417B-94CA-E42C57F445DC}" dt="2025-11-05T19:50:26.020" v="745" actId="47"/>
        <pc:sldMkLst>
          <pc:docMk/>
          <pc:sldMk cId="1517008384" sldId="26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8AF9C0-9A80-4C07-958D-E81983FD7B8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D037BD39-C785-B0D2-DFB0-0971A10899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1B26BFF5-7A4D-F79F-6279-C5B947D388A7}"/>
              </a:ext>
            </a:extLst>
          </p:cNvPr>
          <p:cNvSpPr>
            <a:spLocks noGrp="1"/>
          </p:cNvSpPr>
          <p:nvPr>
            <p:ph type="dt" sz="half" idx="10"/>
          </p:nvPr>
        </p:nvSpPr>
        <p:spPr/>
        <p:txBody>
          <a:bodyPr/>
          <a:lstStyle/>
          <a:p>
            <a:fld id="{D73DF16A-02B9-4ECC-85BA-EE5D1568143C}" type="datetimeFigureOut">
              <a:rPr lang="es-CO" smtClean="0"/>
              <a:t>6/11/2025</a:t>
            </a:fld>
            <a:endParaRPr lang="es-CO"/>
          </a:p>
        </p:txBody>
      </p:sp>
      <p:sp>
        <p:nvSpPr>
          <p:cNvPr id="5" name="Marcador de pie de página 4">
            <a:extLst>
              <a:ext uri="{FF2B5EF4-FFF2-40B4-BE49-F238E27FC236}">
                <a16:creationId xmlns:a16="http://schemas.microsoft.com/office/drawing/2014/main" id="{77B9B1EC-0289-6EA1-80B0-BFA01121D33D}"/>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7C50317-CA4E-D311-CE8E-ECA3B02296B0}"/>
              </a:ext>
            </a:extLst>
          </p:cNvPr>
          <p:cNvSpPr>
            <a:spLocks noGrp="1"/>
          </p:cNvSpPr>
          <p:nvPr>
            <p:ph type="sldNum" sz="quarter" idx="12"/>
          </p:nvPr>
        </p:nvSpPr>
        <p:spPr/>
        <p:txBody>
          <a:bodyPr/>
          <a:lstStyle/>
          <a:p>
            <a:fld id="{01A98EFF-0BCD-4566-A163-D002227B3722}" type="slidenum">
              <a:rPr lang="es-CO" smtClean="0"/>
              <a:t>‹Nº›</a:t>
            </a:fld>
            <a:endParaRPr lang="es-CO"/>
          </a:p>
        </p:txBody>
      </p:sp>
    </p:spTree>
    <p:extLst>
      <p:ext uri="{BB962C8B-B14F-4D97-AF65-F5344CB8AC3E}">
        <p14:creationId xmlns:p14="http://schemas.microsoft.com/office/powerpoint/2010/main" val="220586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278C6C-3919-7BD8-67F6-2018F5B5DFAC}"/>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3CD1F33D-8E6B-1546-DBBA-8DDDF39B982C}"/>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B97567F2-72D6-17A7-F0AC-192C2EC34D63}"/>
              </a:ext>
            </a:extLst>
          </p:cNvPr>
          <p:cNvSpPr>
            <a:spLocks noGrp="1"/>
          </p:cNvSpPr>
          <p:nvPr>
            <p:ph type="dt" sz="half" idx="10"/>
          </p:nvPr>
        </p:nvSpPr>
        <p:spPr/>
        <p:txBody>
          <a:bodyPr/>
          <a:lstStyle/>
          <a:p>
            <a:fld id="{D73DF16A-02B9-4ECC-85BA-EE5D1568143C}" type="datetimeFigureOut">
              <a:rPr lang="es-CO" smtClean="0"/>
              <a:t>6/11/2025</a:t>
            </a:fld>
            <a:endParaRPr lang="es-CO"/>
          </a:p>
        </p:txBody>
      </p:sp>
      <p:sp>
        <p:nvSpPr>
          <p:cNvPr id="5" name="Marcador de pie de página 4">
            <a:extLst>
              <a:ext uri="{FF2B5EF4-FFF2-40B4-BE49-F238E27FC236}">
                <a16:creationId xmlns:a16="http://schemas.microsoft.com/office/drawing/2014/main" id="{64A52336-C286-53C1-E2CE-715B6677D24E}"/>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232399FA-1BDC-3FC5-0D14-F87FE5C2DE70}"/>
              </a:ext>
            </a:extLst>
          </p:cNvPr>
          <p:cNvSpPr>
            <a:spLocks noGrp="1"/>
          </p:cNvSpPr>
          <p:nvPr>
            <p:ph type="sldNum" sz="quarter" idx="12"/>
          </p:nvPr>
        </p:nvSpPr>
        <p:spPr/>
        <p:txBody>
          <a:bodyPr/>
          <a:lstStyle/>
          <a:p>
            <a:fld id="{01A98EFF-0BCD-4566-A163-D002227B3722}" type="slidenum">
              <a:rPr lang="es-CO" smtClean="0"/>
              <a:t>‹Nº›</a:t>
            </a:fld>
            <a:endParaRPr lang="es-CO"/>
          </a:p>
        </p:txBody>
      </p:sp>
    </p:spTree>
    <p:extLst>
      <p:ext uri="{BB962C8B-B14F-4D97-AF65-F5344CB8AC3E}">
        <p14:creationId xmlns:p14="http://schemas.microsoft.com/office/powerpoint/2010/main" val="3309465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AAAC04E-9BF8-BED0-066E-079FBF34433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C2CA2695-A13D-91F6-9F76-B53AC331F077}"/>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513E9569-C2DC-EB94-7E61-AE19022832D2}"/>
              </a:ext>
            </a:extLst>
          </p:cNvPr>
          <p:cNvSpPr>
            <a:spLocks noGrp="1"/>
          </p:cNvSpPr>
          <p:nvPr>
            <p:ph type="dt" sz="half" idx="10"/>
          </p:nvPr>
        </p:nvSpPr>
        <p:spPr/>
        <p:txBody>
          <a:bodyPr/>
          <a:lstStyle/>
          <a:p>
            <a:fld id="{D73DF16A-02B9-4ECC-85BA-EE5D1568143C}" type="datetimeFigureOut">
              <a:rPr lang="es-CO" smtClean="0"/>
              <a:t>6/11/2025</a:t>
            </a:fld>
            <a:endParaRPr lang="es-CO"/>
          </a:p>
        </p:txBody>
      </p:sp>
      <p:sp>
        <p:nvSpPr>
          <p:cNvPr id="5" name="Marcador de pie de página 4">
            <a:extLst>
              <a:ext uri="{FF2B5EF4-FFF2-40B4-BE49-F238E27FC236}">
                <a16:creationId xmlns:a16="http://schemas.microsoft.com/office/drawing/2014/main" id="{2FF7CA3D-77A7-7281-CD09-CB37CFB92112}"/>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8917304A-69CA-0B8C-FC0F-191566306502}"/>
              </a:ext>
            </a:extLst>
          </p:cNvPr>
          <p:cNvSpPr>
            <a:spLocks noGrp="1"/>
          </p:cNvSpPr>
          <p:nvPr>
            <p:ph type="sldNum" sz="quarter" idx="12"/>
          </p:nvPr>
        </p:nvSpPr>
        <p:spPr/>
        <p:txBody>
          <a:bodyPr/>
          <a:lstStyle/>
          <a:p>
            <a:fld id="{01A98EFF-0BCD-4566-A163-D002227B3722}" type="slidenum">
              <a:rPr lang="es-CO" smtClean="0"/>
              <a:t>‹Nº›</a:t>
            </a:fld>
            <a:endParaRPr lang="es-CO"/>
          </a:p>
        </p:txBody>
      </p:sp>
    </p:spTree>
    <p:extLst>
      <p:ext uri="{BB962C8B-B14F-4D97-AF65-F5344CB8AC3E}">
        <p14:creationId xmlns:p14="http://schemas.microsoft.com/office/powerpoint/2010/main" val="3093082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B8F1B0-A550-DE4A-D5AD-86AB9AC29A33}"/>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FC9B3BCF-A6E3-771B-D3E7-D3CA915A2EFC}"/>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C67A8631-B015-5B98-1B10-7B4037D4B7CB}"/>
              </a:ext>
            </a:extLst>
          </p:cNvPr>
          <p:cNvSpPr>
            <a:spLocks noGrp="1"/>
          </p:cNvSpPr>
          <p:nvPr>
            <p:ph type="dt" sz="half" idx="10"/>
          </p:nvPr>
        </p:nvSpPr>
        <p:spPr/>
        <p:txBody>
          <a:bodyPr/>
          <a:lstStyle/>
          <a:p>
            <a:fld id="{D73DF16A-02B9-4ECC-85BA-EE5D1568143C}" type="datetimeFigureOut">
              <a:rPr lang="es-CO" smtClean="0"/>
              <a:t>6/11/2025</a:t>
            </a:fld>
            <a:endParaRPr lang="es-CO"/>
          </a:p>
        </p:txBody>
      </p:sp>
      <p:sp>
        <p:nvSpPr>
          <p:cNvPr id="5" name="Marcador de pie de página 4">
            <a:extLst>
              <a:ext uri="{FF2B5EF4-FFF2-40B4-BE49-F238E27FC236}">
                <a16:creationId xmlns:a16="http://schemas.microsoft.com/office/drawing/2014/main" id="{520790C0-E53D-DA7E-B4EE-CE5E0C90C61C}"/>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2C065003-FE5A-33CA-2829-8DD370BAFC9B}"/>
              </a:ext>
            </a:extLst>
          </p:cNvPr>
          <p:cNvSpPr>
            <a:spLocks noGrp="1"/>
          </p:cNvSpPr>
          <p:nvPr>
            <p:ph type="sldNum" sz="quarter" idx="12"/>
          </p:nvPr>
        </p:nvSpPr>
        <p:spPr/>
        <p:txBody>
          <a:bodyPr/>
          <a:lstStyle/>
          <a:p>
            <a:fld id="{01A98EFF-0BCD-4566-A163-D002227B3722}" type="slidenum">
              <a:rPr lang="es-CO" smtClean="0"/>
              <a:t>‹Nº›</a:t>
            </a:fld>
            <a:endParaRPr lang="es-CO"/>
          </a:p>
        </p:txBody>
      </p:sp>
    </p:spTree>
    <p:extLst>
      <p:ext uri="{BB962C8B-B14F-4D97-AF65-F5344CB8AC3E}">
        <p14:creationId xmlns:p14="http://schemas.microsoft.com/office/powerpoint/2010/main" val="674234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079C8D-292E-315E-CF9D-D308AAD47700}"/>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681F9363-D8FB-FBB6-66DA-53463A49454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92087964-ACBB-F2E0-9DC5-7E079B720969}"/>
              </a:ext>
            </a:extLst>
          </p:cNvPr>
          <p:cNvSpPr>
            <a:spLocks noGrp="1"/>
          </p:cNvSpPr>
          <p:nvPr>
            <p:ph type="dt" sz="half" idx="10"/>
          </p:nvPr>
        </p:nvSpPr>
        <p:spPr/>
        <p:txBody>
          <a:bodyPr/>
          <a:lstStyle/>
          <a:p>
            <a:fld id="{D73DF16A-02B9-4ECC-85BA-EE5D1568143C}" type="datetimeFigureOut">
              <a:rPr lang="es-CO" smtClean="0"/>
              <a:t>6/11/2025</a:t>
            </a:fld>
            <a:endParaRPr lang="es-CO"/>
          </a:p>
        </p:txBody>
      </p:sp>
      <p:sp>
        <p:nvSpPr>
          <p:cNvPr id="5" name="Marcador de pie de página 4">
            <a:extLst>
              <a:ext uri="{FF2B5EF4-FFF2-40B4-BE49-F238E27FC236}">
                <a16:creationId xmlns:a16="http://schemas.microsoft.com/office/drawing/2014/main" id="{6BAE0A9F-4460-FDC4-579F-0A925529FE47}"/>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915E4EE3-1E70-2A2C-A597-9ABC86F78A69}"/>
              </a:ext>
            </a:extLst>
          </p:cNvPr>
          <p:cNvSpPr>
            <a:spLocks noGrp="1"/>
          </p:cNvSpPr>
          <p:nvPr>
            <p:ph type="sldNum" sz="quarter" idx="12"/>
          </p:nvPr>
        </p:nvSpPr>
        <p:spPr/>
        <p:txBody>
          <a:bodyPr/>
          <a:lstStyle/>
          <a:p>
            <a:fld id="{01A98EFF-0BCD-4566-A163-D002227B3722}" type="slidenum">
              <a:rPr lang="es-CO" smtClean="0"/>
              <a:t>‹Nº›</a:t>
            </a:fld>
            <a:endParaRPr lang="es-CO"/>
          </a:p>
        </p:txBody>
      </p:sp>
    </p:spTree>
    <p:extLst>
      <p:ext uri="{BB962C8B-B14F-4D97-AF65-F5344CB8AC3E}">
        <p14:creationId xmlns:p14="http://schemas.microsoft.com/office/powerpoint/2010/main" val="4126199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C56853-7BC5-347E-F9FB-8ADEE71B6A56}"/>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1CA06283-D982-735D-C525-346C35F5DBAA}"/>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78142430-AA29-1DCB-C760-561AEEDBB959}"/>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1852C581-17D6-535D-E2C4-C16285EF2263}"/>
              </a:ext>
            </a:extLst>
          </p:cNvPr>
          <p:cNvSpPr>
            <a:spLocks noGrp="1"/>
          </p:cNvSpPr>
          <p:nvPr>
            <p:ph type="dt" sz="half" idx="10"/>
          </p:nvPr>
        </p:nvSpPr>
        <p:spPr/>
        <p:txBody>
          <a:bodyPr/>
          <a:lstStyle/>
          <a:p>
            <a:fld id="{D73DF16A-02B9-4ECC-85BA-EE5D1568143C}" type="datetimeFigureOut">
              <a:rPr lang="es-CO" smtClean="0"/>
              <a:t>6/11/2025</a:t>
            </a:fld>
            <a:endParaRPr lang="es-CO"/>
          </a:p>
        </p:txBody>
      </p:sp>
      <p:sp>
        <p:nvSpPr>
          <p:cNvPr id="6" name="Marcador de pie de página 5">
            <a:extLst>
              <a:ext uri="{FF2B5EF4-FFF2-40B4-BE49-F238E27FC236}">
                <a16:creationId xmlns:a16="http://schemas.microsoft.com/office/drawing/2014/main" id="{C8277593-AB82-4BE4-0295-547E7E463D05}"/>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430E4B86-58BB-F83A-2560-677419A2FA2F}"/>
              </a:ext>
            </a:extLst>
          </p:cNvPr>
          <p:cNvSpPr>
            <a:spLocks noGrp="1"/>
          </p:cNvSpPr>
          <p:nvPr>
            <p:ph type="sldNum" sz="quarter" idx="12"/>
          </p:nvPr>
        </p:nvSpPr>
        <p:spPr/>
        <p:txBody>
          <a:bodyPr/>
          <a:lstStyle/>
          <a:p>
            <a:fld id="{01A98EFF-0BCD-4566-A163-D002227B3722}" type="slidenum">
              <a:rPr lang="es-CO" smtClean="0"/>
              <a:t>‹Nº›</a:t>
            </a:fld>
            <a:endParaRPr lang="es-CO"/>
          </a:p>
        </p:txBody>
      </p:sp>
    </p:spTree>
    <p:extLst>
      <p:ext uri="{BB962C8B-B14F-4D97-AF65-F5344CB8AC3E}">
        <p14:creationId xmlns:p14="http://schemas.microsoft.com/office/powerpoint/2010/main" val="1932573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77B86EA-0131-3304-F2F8-A67387E4CE57}"/>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8DE4B58E-E8B9-7BA5-4473-4672A41311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2548FBB9-4443-5A81-B7C2-D2AC1117203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B62735F4-140A-C92B-E579-DF37A84087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69443E3B-9DF5-D1D3-77B3-5F56E94FBEF9}"/>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035532A3-CBC4-AB92-90F0-29B0B6A94B11}"/>
              </a:ext>
            </a:extLst>
          </p:cNvPr>
          <p:cNvSpPr>
            <a:spLocks noGrp="1"/>
          </p:cNvSpPr>
          <p:nvPr>
            <p:ph type="dt" sz="half" idx="10"/>
          </p:nvPr>
        </p:nvSpPr>
        <p:spPr/>
        <p:txBody>
          <a:bodyPr/>
          <a:lstStyle/>
          <a:p>
            <a:fld id="{D73DF16A-02B9-4ECC-85BA-EE5D1568143C}" type="datetimeFigureOut">
              <a:rPr lang="es-CO" smtClean="0"/>
              <a:t>6/11/2025</a:t>
            </a:fld>
            <a:endParaRPr lang="es-CO"/>
          </a:p>
        </p:txBody>
      </p:sp>
      <p:sp>
        <p:nvSpPr>
          <p:cNvPr id="8" name="Marcador de pie de página 7">
            <a:extLst>
              <a:ext uri="{FF2B5EF4-FFF2-40B4-BE49-F238E27FC236}">
                <a16:creationId xmlns:a16="http://schemas.microsoft.com/office/drawing/2014/main" id="{22FFB761-7225-537B-0CCE-226AEE94F49E}"/>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CE101DC9-A188-FCAB-B8B8-9574445263D4}"/>
              </a:ext>
            </a:extLst>
          </p:cNvPr>
          <p:cNvSpPr>
            <a:spLocks noGrp="1"/>
          </p:cNvSpPr>
          <p:nvPr>
            <p:ph type="sldNum" sz="quarter" idx="12"/>
          </p:nvPr>
        </p:nvSpPr>
        <p:spPr/>
        <p:txBody>
          <a:bodyPr/>
          <a:lstStyle/>
          <a:p>
            <a:fld id="{01A98EFF-0BCD-4566-A163-D002227B3722}" type="slidenum">
              <a:rPr lang="es-CO" smtClean="0"/>
              <a:t>‹Nº›</a:t>
            </a:fld>
            <a:endParaRPr lang="es-CO"/>
          </a:p>
        </p:txBody>
      </p:sp>
    </p:spTree>
    <p:extLst>
      <p:ext uri="{BB962C8B-B14F-4D97-AF65-F5344CB8AC3E}">
        <p14:creationId xmlns:p14="http://schemas.microsoft.com/office/powerpoint/2010/main" val="2661847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C43838-40D0-36D7-927C-D6B481A4F29C}"/>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92E180DD-F23B-50DA-2EB5-D5542CB29EA1}"/>
              </a:ext>
            </a:extLst>
          </p:cNvPr>
          <p:cNvSpPr>
            <a:spLocks noGrp="1"/>
          </p:cNvSpPr>
          <p:nvPr>
            <p:ph type="dt" sz="half" idx="10"/>
          </p:nvPr>
        </p:nvSpPr>
        <p:spPr/>
        <p:txBody>
          <a:bodyPr/>
          <a:lstStyle/>
          <a:p>
            <a:fld id="{D73DF16A-02B9-4ECC-85BA-EE5D1568143C}" type="datetimeFigureOut">
              <a:rPr lang="es-CO" smtClean="0"/>
              <a:t>6/11/2025</a:t>
            </a:fld>
            <a:endParaRPr lang="es-CO"/>
          </a:p>
        </p:txBody>
      </p:sp>
      <p:sp>
        <p:nvSpPr>
          <p:cNvPr id="4" name="Marcador de pie de página 3">
            <a:extLst>
              <a:ext uri="{FF2B5EF4-FFF2-40B4-BE49-F238E27FC236}">
                <a16:creationId xmlns:a16="http://schemas.microsoft.com/office/drawing/2014/main" id="{3B91B55B-3435-183E-870C-921BBD0141D3}"/>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E0EEE8ED-DE98-8694-CEB1-9540B5D6F0F6}"/>
              </a:ext>
            </a:extLst>
          </p:cNvPr>
          <p:cNvSpPr>
            <a:spLocks noGrp="1"/>
          </p:cNvSpPr>
          <p:nvPr>
            <p:ph type="sldNum" sz="quarter" idx="12"/>
          </p:nvPr>
        </p:nvSpPr>
        <p:spPr/>
        <p:txBody>
          <a:bodyPr/>
          <a:lstStyle/>
          <a:p>
            <a:fld id="{01A98EFF-0BCD-4566-A163-D002227B3722}" type="slidenum">
              <a:rPr lang="es-CO" smtClean="0"/>
              <a:t>‹Nº›</a:t>
            </a:fld>
            <a:endParaRPr lang="es-CO"/>
          </a:p>
        </p:txBody>
      </p:sp>
    </p:spTree>
    <p:extLst>
      <p:ext uri="{BB962C8B-B14F-4D97-AF65-F5344CB8AC3E}">
        <p14:creationId xmlns:p14="http://schemas.microsoft.com/office/powerpoint/2010/main" val="4039963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6F311EBA-8C86-43DB-CA7F-8895D45A53C6}"/>
              </a:ext>
            </a:extLst>
          </p:cNvPr>
          <p:cNvSpPr>
            <a:spLocks noGrp="1"/>
          </p:cNvSpPr>
          <p:nvPr>
            <p:ph type="dt" sz="half" idx="10"/>
          </p:nvPr>
        </p:nvSpPr>
        <p:spPr/>
        <p:txBody>
          <a:bodyPr/>
          <a:lstStyle/>
          <a:p>
            <a:fld id="{D73DF16A-02B9-4ECC-85BA-EE5D1568143C}" type="datetimeFigureOut">
              <a:rPr lang="es-CO" smtClean="0"/>
              <a:t>6/11/2025</a:t>
            </a:fld>
            <a:endParaRPr lang="es-CO"/>
          </a:p>
        </p:txBody>
      </p:sp>
      <p:sp>
        <p:nvSpPr>
          <p:cNvPr id="3" name="Marcador de pie de página 2">
            <a:extLst>
              <a:ext uri="{FF2B5EF4-FFF2-40B4-BE49-F238E27FC236}">
                <a16:creationId xmlns:a16="http://schemas.microsoft.com/office/drawing/2014/main" id="{F9178B4A-C607-E426-3915-979EC5045F6D}"/>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7BCB8893-7CAD-5D0E-D35C-DD370F80DD11}"/>
              </a:ext>
            </a:extLst>
          </p:cNvPr>
          <p:cNvSpPr>
            <a:spLocks noGrp="1"/>
          </p:cNvSpPr>
          <p:nvPr>
            <p:ph type="sldNum" sz="quarter" idx="12"/>
          </p:nvPr>
        </p:nvSpPr>
        <p:spPr/>
        <p:txBody>
          <a:bodyPr/>
          <a:lstStyle/>
          <a:p>
            <a:fld id="{01A98EFF-0BCD-4566-A163-D002227B3722}" type="slidenum">
              <a:rPr lang="es-CO" smtClean="0"/>
              <a:t>‹Nº›</a:t>
            </a:fld>
            <a:endParaRPr lang="es-CO"/>
          </a:p>
        </p:txBody>
      </p:sp>
    </p:spTree>
    <p:extLst>
      <p:ext uri="{BB962C8B-B14F-4D97-AF65-F5344CB8AC3E}">
        <p14:creationId xmlns:p14="http://schemas.microsoft.com/office/powerpoint/2010/main" val="2364234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A4EF89-BF1F-F14C-D55E-158D856A463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8AC72927-F88E-73C9-9361-5F3AD45213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24761002-2254-9B95-4AB0-3C6863F3E7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40613E3F-B109-7D33-15D4-15F97C81ADAF}"/>
              </a:ext>
            </a:extLst>
          </p:cNvPr>
          <p:cNvSpPr>
            <a:spLocks noGrp="1"/>
          </p:cNvSpPr>
          <p:nvPr>
            <p:ph type="dt" sz="half" idx="10"/>
          </p:nvPr>
        </p:nvSpPr>
        <p:spPr/>
        <p:txBody>
          <a:bodyPr/>
          <a:lstStyle/>
          <a:p>
            <a:fld id="{D73DF16A-02B9-4ECC-85BA-EE5D1568143C}" type="datetimeFigureOut">
              <a:rPr lang="es-CO" smtClean="0"/>
              <a:t>6/11/2025</a:t>
            </a:fld>
            <a:endParaRPr lang="es-CO"/>
          </a:p>
        </p:txBody>
      </p:sp>
      <p:sp>
        <p:nvSpPr>
          <p:cNvPr id="6" name="Marcador de pie de página 5">
            <a:extLst>
              <a:ext uri="{FF2B5EF4-FFF2-40B4-BE49-F238E27FC236}">
                <a16:creationId xmlns:a16="http://schemas.microsoft.com/office/drawing/2014/main" id="{41D07A52-B848-53B8-72FA-875FF36BD949}"/>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0D7D0C69-EB3C-E054-E8E9-EA967B95C6B9}"/>
              </a:ext>
            </a:extLst>
          </p:cNvPr>
          <p:cNvSpPr>
            <a:spLocks noGrp="1"/>
          </p:cNvSpPr>
          <p:nvPr>
            <p:ph type="sldNum" sz="quarter" idx="12"/>
          </p:nvPr>
        </p:nvSpPr>
        <p:spPr/>
        <p:txBody>
          <a:bodyPr/>
          <a:lstStyle/>
          <a:p>
            <a:fld id="{01A98EFF-0BCD-4566-A163-D002227B3722}" type="slidenum">
              <a:rPr lang="es-CO" smtClean="0"/>
              <a:t>‹Nº›</a:t>
            </a:fld>
            <a:endParaRPr lang="es-CO"/>
          </a:p>
        </p:txBody>
      </p:sp>
    </p:spTree>
    <p:extLst>
      <p:ext uri="{BB962C8B-B14F-4D97-AF65-F5344CB8AC3E}">
        <p14:creationId xmlns:p14="http://schemas.microsoft.com/office/powerpoint/2010/main" val="734284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469BA2-0718-3B47-973F-FD2F621A09A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5639E9A2-D008-6560-EB81-968A049324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CA3C21DD-14DD-6DBF-53D8-B193407E08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79CEF87-40C8-BD37-033E-8989E5DC2CF6}"/>
              </a:ext>
            </a:extLst>
          </p:cNvPr>
          <p:cNvSpPr>
            <a:spLocks noGrp="1"/>
          </p:cNvSpPr>
          <p:nvPr>
            <p:ph type="dt" sz="half" idx="10"/>
          </p:nvPr>
        </p:nvSpPr>
        <p:spPr/>
        <p:txBody>
          <a:bodyPr/>
          <a:lstStyle/>
          <a:p>
            <a:fld id="{D73DF16A-02B9-4ECC-85BA-EE5D1568143C}" type="datetimeFigureOut">
              <a:rPr lang="es-CO" smtClean="0"/>
              <a:t>6/11/2025</a:t>
            </a:fld>
            <a:endParaRPr lang="es-CO"/>
          </a:p>
        </p:txBody>
      </p:sp>
      <p:sp>
        <p:nvSpPr>
          <p:cNvPr id="6" name="Marcador de pie de página 5">
            <a:extLst>
              <a:ext uri="{FF2B5EF4-FFF2-40B4-BE49-F238E27FC236}">
                <a16:creationId xmlns:a16="http://schemas.microsoft.com/office/drawing/2014/main" id="{53C2E713-E942-7C0E-E0FD-5CEAF2275F61}"/>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64CFB9C3-125B-BB55-581E-DF05F0202DD5}"/>
              </a:ext>
            </a:extLst>
          </p:cNvPr>
          <p:cNvSpPr>
            <a:spLocks noGrp="1"/>
          </p:cNvSpPr>
          <p:nvPr>
            <p:ph type="sldNum" sz="quarter" idx="12"/>
          </p:nvPr>
        </p:nvSpPr>
        <p:spPr/>
        <p:txBody>
          <a:bodyPr/>
          <a:lstStyle/>
          <a:p>
            <a:fld id="{01A98EFF-0BCD-4566-A163-D002227B3722}" type="slidenum">
              <a:rPr lang="es-CO" smtClean="0"/>
              <a:t>‹Nº›</a:t>
            </a:fld>
            <a:endParaRPr lang="es-CO"/>
          </a:p>
        </p:txBody>
      </p:sp>
    </p:spTree>
    <p:extLst>
      <p:ext uri="{BB962C8B-B14F-4D97-AF65-F5344CB8AC3E}">
        <p14:creationId xmlns:p14="http://schemas.microsoft.com/office/powerpoint/2010/main" val="335478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F7FE1EE7-AA75-94EB-8E76-FD8F94A69D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16082DE1-C731-C0E4-5904-46627A206B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43511F99-A7E9-5286-A564-B003634FC5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73DF16A-02B9-4ECC-85BA-EE5D1568143C}" type="datetimeFigureOut">
              <a:rPr lang="es-CO" smtClean="0"/>
              <a:t>6/11/2025</a:t>
            </a:fld>
            <a:endParaRPr lang="es-CO"/>
          </a:p>
        </p:txBody>
      </p:sp>
      <p:sp>
        <p:nvSpPr>
          <p:cNvPr id="5" name="Marcador de pie de página 4">
            <a:extLst>
              <a:ext uri="{FF2B5EF4-FFF2-40B4-BE49-F238E27FC236}">
                <a16:creationId xmlns:a16="http://schemas.microsoft.com/office/drawing/2014/main" id="{BB59C7D1-3DFE-264D-DA8C-5EA9F5E5BB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CO"/>
          </a:p>
        </p:txBody>
      </p:sp>
      <p:sp>
        <p:nvSpPr>
          <p:cNvPr id="6" name="Marcador de número de diapositiva 5">
            <a:extLst>
              <a:ext uri="{FF2B5EF4-FFF2-40B4-BE49-F238E27FC236}">
                <a16:creationId xmlns:a16="http://schemas.microsoft.com/office/drawing/2014/main" id="{77B9B5D3-1BAB-EE35-F674-F116CF3BB8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1A98EFF-0BCD-4566-A163-D002227B3722}" type="slidenum">
              <a:rPr lang="es-CO" smtClean="0"/>
              <a:t>‹Nº›</a:t>
            </a:fld>
            <a:endParaRPr lang="es-CO"/>
          </a:p>
        </p:txBody>
      </p:sp>
    </p:spTree>
    <p:extLst>
      <p:ext uri="{BB962C8B-B14F-4D97-AF65-F5344CB8AC3E}">
        <p14:creationId xmlns:p14="http://schemas.microsoft.com/office/powerpoint/2010/main" val="1126752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Imagen 6">
            <a:extLst>
              <a:ext uri="{FF2B5EF4-FFF2-40B4-BE49-F238E27FC236}">
                <a16:creationId xmlns:a16="http://schemas.microsoft.com/office/drawing/2014/main" id="{BB40163A-B650-E30A-EE27-D237BB2C08B3}"/>
              </a:ext>
            </a:extLst>
          </p:cNvPr>
          <p:cNvPicPr>
            <a:picLocks noChangeAspect="1"/>
          </p:cNvPicPr>
          <p:nvPr/>
        </p:nvPicPr>
        <p:blipFill>
          <a:blip r:embed="rId2"/>
          <a:stretch>
            <a:fillRect/>
          </a:stretch>
        </p:blipFill>
        <p:spPr>
          <a:xfrm>
            <a:off x="633307" y="623275"/>
            <a:ext cx="6811184" cy="2213635"/>
          </a:xfrm>
          <a:prstGeom prst="rect">
            <a:avLst/>
          </a:prstGeom>
        </p:spPr>
      </p:pic>
      <p:sp>
        <p:nvSpPr>
          <p:cNvPr id="14" name="Right Triangle 13">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509543C7-DF99-A1D2-23E3-4862446B7BEA}"/>
              </a:ext>
            </a:extLst>
          </p:cNvPr>
          <p:cNvSpPr>
            <a:spLocks noGrp="1"/>
          </p:cNvSpPr>
          <p:nvPr>
            <p:ph type="ctrTitle"/>
          </p:nvPr>
        </p:nvSpPr>
        <p:spPr>
          <a:xfrm>
            <a:off x="633307" y="3014134"/>
            <a:ext cx="9882293" cy="2712592"/>
          </a:xfrm>
        </p:spPr>
        <p:txBody>
          <a:bodyPr anchor="b">
            <a:noAutofit/>
          </a:bodyPr>
          <a:lstStyle/>
          <a:p>
            <a:r>
              <a:rPr lang="es-ES" sz="4400" b="1" dirty="0"/>
              <a:t>RESUMEN GASES DE EFECTO INVERNADERO </a:t>
            </a:r>
            <a:br>
              <a:rPr lang="es-CO" sz="4400" b="1" dirty="0"/>
            </a:br>
            <a:r>
              <a:rPr lang="es-ES" sz="4400" b="1" dirty="0"/>
              <a:t> (GEI) Y PLAN PARA REDUCIRLOS O MINIMIZARLOS AÑO 2024</a:t>
            </a:r>
            <a:endParaRPr lang="es-CO" sz="4400" b="1" dirty="0"/>
          </a:p>
        </p:txBody>
      </p:sp>
    </p:spTree>
    <p:extLst>
      <p:ext uri="{BB962C8B-B14F-4D97-AF65-F5344CB8AC3E}">
        <p14:creationId xmlns:p14="http://schemas.microsoft.com/office/powerpoint/2010/main" val="3264306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991B296E-64A2-115B-61BD-B5891825FF08}"/>
              </a:ext>
            </a:extLst>
          </p:cNvPr>
          <p:cNvPicPr>
            <a:picLocks noChangeAspect="1"/>
          </p:cNvPicPr>
          <p:nvPr/>
        </p:nvPicPr>
        <p:blipFill>
          <a:blip r:embed="rId2"/>
          <a:stretch>
            <a:fillRect/>
          </a:stretch>
        </p:blipFill>
        <p:spPr>
          <a:xfrm>
            <a:off x="0" y="2080008"/>
            <a:ext cx="12192000" cy="1048676"/>
          </a:xfrm>
          <a:prstGeom prst="rect">
            <a:avLst/>
          </a:prstGeom>
        </p:spPr>
      </p:pic>
      <p:pic>
        <p:nvPicPr>
          <p:cNvPr id="4" name="Imagen 3" descr="Tabla&#10;&#10;El contenido generado por IA puede ser incorrecto.">
            <a:extLst>
              <a:ext uri="{FF2B5EF4-FFF2-40B4-BE49-F238E27FC236}">
                <a16:creationId xmlns:a16="http://schemas.microsoft.com/office/drawing/2014/main" id="{A5E75C07-9492-CF59-F4E2-9863F994F343}"/>
              </a:ext>
            </a:extLst>
          </p:cNvPr>
          <p:cNvPicPr>
            <a:picLocks noChangeAspect="1"/>
          </p:cNvPicPr>
          <p:nvPr/>
        </p:nvPicPr>
        <p:blipFill rotWithShape="1">
          <a:blip r:embed="rId3"/>
          <a:srcRect b="55809"/>
          <a:stretch>
            <a:fillRect/>
          </a:stretch>
        </p:blipFill>
        <p:spPr bwMode="auto">
          <a:xfrm>
            <a:off x="1" y="3374114"/>
            <a:ext cx="12192000" cy="3310794"/>
          </a:xfrm>
          <a:prstGeom prst="rect">
            <a:avLst/>
          </a:prstGeom>
          <a:ln>
            <a:noFill/>
          </a:ln>
          <a:extLst>
            <a:ext uri="{53640926-AAD7-44D8-BBD7-CCE9431645EC}">
              <a14:shadowObscured xmlns:a14="http://schemas.microsoft.com/office/drawing/2010/main"/>
            </a:ext>
          </a:extLst>
        </p:spPr>
      </p:pic>
      <p:pic>
        <p:nvPicPr>
          <p:cNvPr id="6" name="Imagen 5">
            <a:extLst>
              <a:ext uri="{FF2B5EF4-FFF2-40B4-BE49-F238E27FC236}">
                <a16:creationId xmlns:a16="http://schemas.microsoft.com/office/drawing/2014/main" id="{AB3B1662-F939-0597-01A0-615BFCF85548}"/>
              </a:ext>
            </a:extLst>
          </p:cNvPr>
          <p:cNvPicPr>
            <a:picLocks noChangeAspect="1"/>
          </p:cNvPicPr>
          <p:nvPr/>
        </p:nvPicPr>
        <p:blipFill>
          <a:blip r:embed="rId4"/>
          <a:stretch>
            <a:fillRect/>
          </a:stretch>
        </p:blipFill>
        <p:spPr>
          <a:xfrm>
            <a:off x="0" y="1"/>
            <a:ext cx="5074418" cy="1649186"/>
          </a:xfrm>
          <a:prstGeom prst="rect">
            <a:avLst/>
          </a:prstGeom>
        </p:spPr>
      </p:pic>
    </p:spTree>
    <p:extLst>
      <p:ext uri="{BB962C8B-B14F-4D97-AF65-F5344CB8AC3E}">
        <p14:creationId xmlns:p14="http://schemas.microsoft.com/office/powerpoint/2010/main" val="2070818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8408DBD8-AED1-D247-7A42-B2713F2F6994}"/>
              </a:ext>
            </a:extLst>
          </p:cNvPr>
          <p:cNvPicPr>
            <a:picLocks noChangeAspect="1"/>
          </p:cNvPicPr>
          <p:nvPr/>
        </p:nvPicPr>
        <p:blipFill>
          <a:blip r:embed="rId2"/>
          <a:stretch>
            <a:fillRect/>
          </a:stretch>
        </p:blipFill>
        <p:spPr>
          <a:xfrm>
            <a:off x="0" y="1"/>
            <a:ext cx="5074418" cy="1649186"/>
          </a:xfrm>
          <a:prstGeom prst="rect">
            <a:avLst/>
          </a:prstGeom>
        </p:spPr>
      </p:pic>
      <p:pic>
        <p:nvPicPr>
          <p:cNvPr id="3" name="Imagen 2" descr="Tabla&#10;&#10;El contenido generado por IA puede ser incorrecto.">
            <a:extLst>
              <a:ext uri="{FF2B5EF4-FFF2-40B4-BE49-F238E27FC236}">
                <a16:creationId xmlns:a16="http://schemas.microsoft.com/office/drawing/2014/main" id="{E89B4C2A-0562-9CC2-240A-2933F420FE9B}"/>
              </a:ext>
            </a:extLst>
          </p:cNvPr>
          <p:cNvPicPr>
            <a:picLocks noChangeAspect="1"/>
          </p:cNvPicPr>
          <p:nvPr/>
        </p:nvPicPr>
        <p:blipFill rotWithShape="1">
          <a:blip r:embed="rId3"/>
          <a:srcRect t="45295" r="746" b="12061"/>
          <a:stretch>
            <a:fillRect/>
          </a:stretch>
        </p:blipFill>
        <p:spPr bwMode="auto">
          <a:xfrm>
            <a:off x="0" y="3633735"/>
            <a:ext cx="12212109" cy="3224264"/>
          </a:xfrm>
          <a:prstGeom prst="rect">
            <a:avLst/>
          </a:prstGeom>
          <a:ln>
            <a:noFill/>
          </a:ln>
          <a:extLst>
            <a:ext uri="{53640926-AAD7-44D8-BBD7-CCE9431645EC}">
              <a14:shadowObscured xmlns:a14="http://schemas.microsoft.com/office/drawing/2010/main"/>
            </a:ext>
          </a:extLst>
        </p:spPr>
      </p:pic>
      <p:pic>
        <p:nvPicPr>
          <p:cNvPr id="4" name="Imagen 3">
            <a:extLst>
              <a:ext uri="{FF2B5EF4-FFF2-40B4-BE49-F238E27FC236}">
                <a16:creationId xmlns:a16="http://schemas.microsoft.com/office/drawing/2014/main" id="{8CB16BE7-3438-C5F4-BCED-80C389F8F537}"/>
              </a:ext>
            </a:extLst>
          </p:cNvPr>
          <p:cNvPicPr>
            <a:picLocks noChangeAspect="1"/>
          </p:cNvPicPr>
          <p:nvPr/>
        </p:nvPicPr>
        <p:blipFill>
          <a:blip r:embed="rId4"/>
          <a:stretch>
            <a:fillRect/>
          </a:stretch>
        </p:blipFill>
        <p:spPr>
          <a:xfrm>
            <a:off x="20109" y="2260878"/>
            <a:ext cx="12192000" cy="1048676"/>
          </a:xfrm>
          <a:prstGeom prst="rect">
            <a:avLst/>
          </a:prstGeom>
        </p:spPr>
      </p:pic>
    </p:spTree>
    <p:extLst>
      <p:ext uri="{BB962C8B-B14F-4D97-AF65-F5344CB8AC3E}">
        <p14:creationId xmlns:p14="http://schemas.microsoft.com/office/powerpoint/2010/main" val="2659227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4971AC4E-4BFE-9155-3699-D5643C0033D9}"/>
              </a:ext>
            </a:extLst>
          </p:cNvPr>
          <p:cNvSpPr txBox="1"/>
          <p:nvPr/>
        </p:nvSpPr>
        <p:spPr>
          <a:xfrm>
            <a:off x="33866" y="303495"/>
            <a:ext cx="12124267" cy="6432530"/>
          </a:xfrm>
          <a:prstGeom prst="rect">
            <a:avLst/>
          </a:prstGeom>
          <a:noFill/>
        </p:spPr>
        <p:txBody>
          <a:bodyPr wrap="square">
            <a:spAutoFit/>
          </a:bodyPr>
          <a:lstStyle/>
          <a:p>
            <a:r>
              <a:rPr lang="es-ES" sz="2800" b="1" i="0" u="none" strike="noStrike" baseline="0" dirty="0">
                <a:solidFill>
                  <a:srgbClr val="4F6128"/>
                </a:solidFill>
                <a:latin typeface="Arial" panose="020B0604020202020204" pitchFamily="34" charset="0"/>
              </a:rPr>
              <a:t>PLAN PARA REDUCIR O MINIMIZAR LOS GEI AÑO 2024</a:t>
            </a:r>
            <a:endParaRPr lang="es-ES" sz="2800" b="0" i="0" u="none" strike="noStrike" baseline="0" dirty="0">
              <a:solidFill>
                <a:srgbClr val="4F6128"/>
              </a:solidFill>
              <a:latin typeface="Arial" panose="020B0604020202020204" pitchFamily="34" charset="0"/>
            </a:endParaRPr>
          </a:p>
          <a:p>
            <a:endParaRPr lang="es-CO" sz="1600" b="0" i="0" u="none" strike="noStrike" baseline="0" dirty="0">
              <a:solidFill>
                <a:srgbClr val="000000"/>
              </a:solidFill>
              <a:latin typeface="Arial" panose="020B0604020202020204" pitchFamily="34" charset="0"/>
            </a:endParaRPr>
          </a:p>
          <a:p>
            <a:r>
              <a:rPr lang="es-ES" sz="1600" b="1" i="0" u="none" strike="noStrike" baseline="0" dirty="0">
                <a:solidFill>
                  <a:srgbClr val="000000"/>
                </a:solidFill>
                <a:latin typeface="Arial" panose="020B0604020202020204" pitchFamily="34" charset="0"/>
              </a:rPr>
              <a:t>Operación y mantenimiento de la maquinaria agrícola y los equipos de riego:</a:t>
            </a:r>
          </a:p>
          <a:p>
            <a:r>
              <a:rPr lang="es-ES" sz="1600" b="0" i="0" u="none" strike="noStrike" baseline="0" dirty="0">
                <a:solidFill>
                  <a:srgbClr val="000000"/>
                </a:solidFill>
                <a:latin typeface="Arial" panose="020B0604020202020204" pitchFamily="34" charset="0"/>
              </a:rPr>
              <a:t>Con el fin de reducir las emisiones contaminantes, se deben tener en cuenta las siguientes recomendaciones:</a:t>
            </a:r>
          </a:p>
          <a:p>
            <a:endParaRPr lang="es-ES" sz="1600" b="0" i="0" u="none" strike="noStrike" baseline="0" dirty="0">
              <a:solidFill>
                <a:srgbClr val="000000"/>
              </a:solidFill>
              <a:latin typeface="Arial" panose="020B0604020202020204" pitchFamily="34" charset="0"/>
            </a:endParaRP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rPr>
              <a:t>Simplificar en lo posible las operaciones del cultivo que requieren maquinaria agrícola, asociando labores.</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rPr>
              <a:t>Elegir el tractor adecuado para el trabajo que debe realizar. Evitar el uso de equipos sobredimensionados.</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rPr>
              <a:t>Utilizar las máquinas y los implementos apropiados y en buen estado, correctamente acoplados con el tractor.</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rPr>
              <a:t>Utilizar los neumáticos de los tractores con adecuadas presiones de inflado y lastrar el tractor para los diferentes tipos de trabajo.</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rPr>
              <a:t>Utilizar el bloqueo del diferencial, sobre todo para trabajos de campo pesados y con suelos blandos.</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rPr>
              <a:t>Solo usar en casos críticos la doble tracción.</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rPr>
              <a:t>Realizar un adecuado mantenimiento del tractor, de acuerdo con lo establecido en el </a:t>
            </a:r>
            <a:r>
              <a:rPr lang="es-ES" sz="1600" b="1" i="0" u="none" strike="noStrike" baseline="0" dirty="0">
                <a:solidFill>
                  <a:srgbClr val="000000"/>
                </a:solidFill>
                <a:latin typeface="Arial" panose="020B0604020202020204" pitchFamily="34" charset="0"/>
              </a:rPr>
              <a:t>P-IN-01 Procedimiento mantenimiento preventivo y correctivo maquinaria zorros y volcos </a:t>
            </a:r>
            <a:endParaRPr lang="es-ES" sz="1600" b="0" i="0" u="none" strike="noStrike" baseline="0" dirty="0">
              <a:solidFill>
                <a:srgbClr val="000000"/>
              </a:solidFill>
              <a:latin typeface="Arial" panose="020B0604020202020204" pitchFamily="34" charset="0"/>
            </a:endParaRP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rPr>
              <a:t>Evitar realizar las operaciones agrícolas en condiciones desfavorables del suelo o el clima (el suelo muy húmedo demanda mayor potencia).</a:t>
            </a:r>
          </a:p>
          <a:p>
            <a:endParaRPr lang="es-ES" sz="1600" b="0" i="0" u="none" strike="noStrike" baseline="0" dirty="0">
              <a:solidFill>
                <a:srgbClr val="000000"/>
              </a:solidFill>
              <a:latin typeface="Arial" panose="020B0604020202020204" pitchFamily="34" charset="0"/>
            </a:endParaRPr>
          </a:p>
          <a:p>
            <a:r>
              <a:rPr lang="es-ES" sz="1600" b="1" dirty="0">
                <a:solidFill>
                  <a:srgbClr val="000000"/>
                </a:solidFill>
                <a:latin typeface="Arial" panose="020B0604020202020204" pitchFamily="34" charset="0"/>
              </a:rPr>
              <a:t>Manejo apropiado de los fertilizantes:</a:t>
            </a:r>
            <a:endParaRPr lang="es-ES" sz="1600" dirty="0">
              <a:solidFill>
                <a:srgbClr val="000000"/>
              </a:solidFill>
              <a:latin typeface="Arial" panose="020B0604020202020204" pitchFamily="34" charset="0"/>
            </a:endParaRPr>
          </a:p>
          <a:p>
            <a:r>
              <a:rPr lang="es-ES" sz="1600" dirty="0">
                <a:solidFill>
                  <a:srgbClr val="000000"/>
                </a:solidFill>
                <a:latin typeface="Arial" panose="020B0604020202020204" pitchFamily="34" charset="0"/>
              </a:rPr>
              <a:t>Con el fin de reducir la volatilización de NH</a:t>
            </a:r>
            <a:r>
              <a:rPr lang="es-ES" sz="1050" dirty="0">
                <a:solidFill>
                  <a:srgbClr val="000000"/>
                </a:solidFill>
                <a:latin typeface="Arial" panose="020B0604020202020204" pitchFamily="34" charset="0"/>
              </a:rPr>
              <a:t>3 </a:t>
            </a:r>
            <a:r>
              <a:rPr lang="es-ES" sz="1600" dirty="0">
                <a:solidFill>
                  <a:srgbClr val="000000"/>
                </a:solidFill>
                <a:latin typeface="Arial" panose="020B0604020202020204" pitchFamily="34" charset="0"/>
              </a:rPr>
              <a:t>y las emisiones indirectas de N</a:t>
            </a:r>
            <a:r>
              <a:rPr lang="es-ES" sz="700" dirty="0">
                <a:solidFill>
                  <a:srgbClr val="000000"/>
                </a:solidFill>
                <a:latin typeface="Arial" panose="020B0604020202020204" pitchFamily="34" charset="0"/>
              </a:rPr>
              <a:t>2</a:t>
            </a:r>
            <a:r>
              <a:rPr lang="es-ES" sz="1600" dirty="0">
                <a:solidFill>
                  <a:srgbClr val="000000"/>
                </a:solidFill>
                <a:latin typeface="Arial" panose="020B0604020202020204" pitchFamily="34" charset="0"/>
              </a:rPr>
              <a:t>O es necesario tener en cuenta las siguientes recomendaciones:</a:t>
            </a:r>
          </a:p>
          <a:p>
            <a:r>
              <a:rPr lang="es-ES" sz="1600" b="1" dirty="0">
                <a:solidFill>
                  <a:srgbClr val="000000"/>
                </a:solidFill>
                <a:latin typeface="Arial" panose="020B0604020202020204" pitchFamily="34" charset="0"/>
              </a:rPr>
              <a:t>En el almacenamiento y transporte,</a:t>
            </a:r>
          </a:p>
          <a:p>
            <a:pPr marL="285750" indent="-285750">
              <a:buFont typeface="Wingdings" panose="05000000000000000000" pitchFamily="2" charset="2"/>
              <a:buChar char="v"/>
            </a:pPr>
            <a:r>
              <a:rPr lang="es-ES" sz="1600" dirty="0">
                <a:solidFill>
                  <a:srgbClr val="000000"/>
                </a:solidFill>
                <a:latin typeface="Arial" panose="020B0604020202020204" pitchFamily="34" charset="0"/>
              </a:rPr>
              <a:t>Los productos se deben mantener almacenados en bodegas encerradas que protejan el producto del clima y sobre todo los rayos del sol, además deben tener ventilación amplia para poder disipar el calor, dado que la mayoría de los fertilizantes nitrogenados contienen nitratos que se descomponen al calentarse y desarrollan gases tóxicos a temperaturas altas. Algunos productos pueden también producir óxidos de carbono (CO, CO</a:t>
            </a:r>
            <a:r>
              <a:rPr lang="es-ES" sz="700" dirty="0">
                <a:solidFill>
                  <a:srgbClr val="000000"/>
                </a:solidFill>
                <a:latin typeface="Arial" panose="020B0604020202020204" pitchFamily="34" charset="0"/>
              </a:rPr>
              <a:t>2</a:t>
            </a:r>
            <a:r>
              <a:rPr lang="es-ES" sz="1600" dirty="0">
                <a:solidFill>
                  <a:srgbClr val="000000"/>
                </a:solidFill>
                <a:latin typeface="Arial" panose="020B0604020202020204" pitchFamily="34" charset="0"/>
              </a:rPr>
              <a:t>) y óxidos azufre.</a:t>
            </a:r>
            <a:endParaRPr lang="es-ES" sz="1600" b="0" i="0" u="none" strike="noStrik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690187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A0704060-C30E-A0D6-1E5D-C59E36999658}"/>
              </a:ext>
            </a:extLst>
          </p:cNvPr>
          <p:cNvSpPr txBox="1"/>
          <p:nvPr/>
        </p:nvSpPr>
        <p:spPr>
          <a:xfrm>
            <a:off x="0" y="0"/>
            <a:ext cx="12192000" cy="7171194"/>
          </a:xfrm>
          <a:prstGeom prst="rect">
            <a:avLst/>
          </a:prstGeom>
          <a:noFill/>
        </p:spPr>
        <p:txBody>
          <a:bodyPr wrap="square">
            <a:spAutoFit/>
          </a:bodyPr>
          <a:lstStyle/>
          <a:p>
            <a:endParaRPr lang="es-ES" sz="2400" b="1" i="0" u="none" strike="noStrike" baseline="0" dirty="0">
              <a:solidFill>
                <a:srgbClr val="4F6128"/>
              </a:solidFill>
              <a:latin typeface="Arial" panose="020B0604020202020204" pitchFamily="34" charset="0"/>
            </a:endParaRPr>
          </a:p>
          <a:p>
            <a:r>
              <a:rPr lang="es-ES" sz="2400" b="1" i="0" u="none" strike="noStrike" baseline="0" dirty="0">
                <a:solidFill>
                  <a:srgbClr val="4F6128"/>
                </a:solidFill>
                <a:latin typeface="Arial" panose="020B0604020202020204" pitchFamily="34" charset="0"/>
              </a:rPr>
              <a:t>PLAN PARA REDUCIR O MINIMZAR LOS GEI AÑO 2024</a:t>
            </a:r>
            <a:endParaRPr lang="es-ES" sz="2400" b="0" i="0" u="none" strike="noStrike" baseline="0" dirty="0">
              <a:solidFill>
                <a:srgbClr val="4F6128"/>
              </a:solidFill>
              <a:latin typeface="Arial" panose="020B0604020202020204" pitchFamily="34" charset="0"/>
            </a:endParaRPr>
          </a:p>
          <a:p>
            <a:endParaRPr lang="es-CO" sz="1400" b="0" i="0" u="none" strike="noStrike" baseline="0" dirty="0">
              <a:solidFill>
                <a:srgbClr val="000000"/>
              </a:solidFill>
              <a:latin typeface="Arial" panose="020B0604020202020204" pitchFamily="34" charset="0"/>
            </a:endParaRPr>
          </a:p>
          <a:p>
            <a:r>
              <a:rPr lang="es-CO" sz="1600" b="1" i="0" u="none" strike="noStrike" baseline="0" dirty="0">
                <a:solidFill>
                  <a:srgbClr val="000000"/>
                </a:solidFill>
                <a:latin typeface="Arial" panose="020B0604020202020204" pitchFamily="34" charset="0"/>
                <a:cs typeface="Arial" panose="020B0604020202020204" pitchFamily="34" charset="0"/>
              </a:rPr>
              <a:t>Durante la aplicación,</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cs typeface="Arial" panose="020B0604020202020204" pitchFamily="34" charset="0"/>
              </a:rPr>
              <a:t>Aplicar el producto cuando exista una previsión de lluvia que lo incorpore rápidamente en el suelo.</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cs typeface="Arial" panose="020B0604020202020204" pitchFamily="34" charset="0"/>
              </a:rPr>
              <a:t>Aplicar la cantidad precisa de acuerdo con la necesidad de la planta, basados en el estado nutricional del cultivo y su productividad.</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cs typeface="Arial" panose="020B0604020202020204" pitchFamily="34" charset="0"/>
              </a:rPr>
              <a:t>Utilizar inhibidores de la ureasa, lo que reduce la volatilización del NH3 y las emisiones de N2O.</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cs typeface="Arial" panose="020B0604020202020204" pitchFamily="34" charset="0"/>
              </a:rPr>
              <a:t>Evitar el encharcamiento del suelo durante el riego, lo cual promueve la desnitrificación.</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cs typeface="Arial" panose="020B0604020202020204" pitchFamily="34" charset="0"/>
              </a:rPr>
              <a:t>En caso de que no llueva, realizar riego después de la fertilización. En lo posible, implementar riego por goteo, ya que mantiene una menor proporción de superficie húmeda.</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cs typeface="Arial" panose="020B0604020202020204" pitchFamily="34" charset="0"/>
              </a:rPr>
              <a:t>En lo posible utilizar fertilizantes de baja huella de carbono.</a:t>
            </a:r>
          </a:p>
          <a:p>
            <a:endParaRPr lang="es-CO" sz="1600" b="0" i="0" u="none" strike="noStrike" baseline="0" dirty="0">
              <a:solidFill>
                <a:srgbClr val="000000"/>
              </a:solidFill>
              <a:latin typeface="Arial" panose="020B0604020202020204" pitchFamily="34" charset="0"/>
              <a:cs typeface="Arial" panose="020B0604020202020204" pitchFamily="34" charset="0"/>
            </a:endParaRPr>
          </a:p>
          <a:p>
            <a:r>
              <a:rPr lang="es-ES" sz="1600" b="1" i="0" u="none" strike="noStrike" baseline="0" dirty="0">
                <a:solidFill>
                  <a:srgbClr val="000000"/>
                </a:solidFill>
                <a:latin typeface="Arial" panose="020B0604020202020204" pitchFamily="34" charset="0"/>
                <a:cs typeface="Arial" panose="020B0604020202020204" pitchFamily="34" charset="0"/>
              </a:rPr>
              <a:t>Proyecto de electrificación de puntos de captación y pozos profundos.</a:t>
            </a:r>
            <a:endParaRPr lang="es-ES" sz="1600" b="0" i="0" u="none" strike="noStrike" baseline="0" dirty="0">
              <a:solidFill>
                <a:srgbClr val="000000"/>
              </a:solidFill>
              <a:latin typeface="Arial" panose="020B0604020202020204" pitchFamily="34" charset="0"/>
              <a:cs typeface="Arial" panose="020B0604020202020204" pitchFamily="34" charset="0"/>
            </a:endParaRPr>
          </a:p>
          <a:p>
            <a:r>
              <a:rPr lang="es-ES" sz="1600" b="0" i="0" u="none" strike="noStrike" baseline="0" dirty="0">
                <a:solidFill>
                  <a:srgbClr val="000000"/>
                </a:solidFill>
                <a:latin typeface="Arial" panose="020B0604020202020204" pitchFamily="34" charset="0"/>
                <a:cs typeface="Arial" panose="020B0604020202020204" pitchFamily="34" charset="0"/>
              </a:rPr>
              <a:t>La empresa tiene previsto la electrificación de dos pozos de riego que actualmente utilizan ACPM, así como utilizar energía solar para los pozos profundos que se proponen construir en el marco del </a:t>
            </a:r>
            <a:r>
              <a:rPr lang="es-ES" sz="1600" b="1" i="0" u="none" strike="noStrike" baseline="0" dirty="0">
                <a:solidFill>
                  <a:srgbClr val="000000"/>
                </a:solidFill>
                <a:latin typeface="Arial" panose="020B0604020202020204" pitchFamily="34" charset="0"/>
                <a:cs typeface="Arial" panose="020B0604020202020204" pitchFamily="34" charset="0"/>
              </a:rPr>
              <a:t>PN-DS-02 Plan de ahorro y uso eficiente del agua. </a:t>
            </a:r>
            <a:endParaRPr lang="es-ES" sz="1600" b="0" i="0" u="none" strike="noStrike" baseline="0" dirty="0">
              <a:solidFill>
                <a:srgbClr val="000000"/>
              </a:solidFill>
              <a:latin typeface="Arial" panose="020B0604020202020204" pitchFamily="34" charset="0"/>
              <a:cs typeface="Arial" panose="020B0604020202020204" pitchFamily="34" charset="0"/>
            </a:endParaRPr>
          </a:p>
          <a:p>
            <a:r>
              <a:rPr lang="es-ES" sz="1600" b="0" i="0" u="none" strike="noStrike" baseline="0" dirty="0">
                <a:solidFill>
                  <a:srgbClr val="000000"/>
                </a:solidFill>
                <a:latin typeface="Arial" panose="020B0604020202020204" pitchFamily="34" charset="0"/>
                <a:cs typeface="Arial" panose="020B0604020202020204" pitchFamily="34" charset="0"/>
              </a:rPr>
              <a:t>Para verificar la eficacia de las medidas aplicadas a la operación del cultivo de palma de aceite, anualmente se estimarán las emisiones de GEI y las toneladas de CO2e por tonelada de RFF producido.</a:t>
            </a:r>
          </a:p>
          <a:p>
            <a:endParaRPr lang="es-ES" sz="1600" dirty="0">
              <a:solidFill>
                <a:srgbClr val="000000"/>
              </a:solidFill>
              <a:latin typeface="Arial" panose="020B0604020202020204" pitchFamily="34" charset="0"/>
              <a:cs typeface="Arial" panose="020B0604020202020204" pitchFamily="34" charset="0"/>
            </a:endParaRPr>
          </a:p>
          <a:p>
            <a:r>
              <a:rPr lang="es-CO" sz="1600" b="1" dirty="0">
                <a:solidFill>
                  <a:srgbClr val="000000"/>
                </a:solidFill>
                <a:latin typeface="Arial" panose="020B0604020202020204" pitchFamily="34" charset="0"/>
                <a:cs typeface="Arial" panose="020B0604020202020204" pitchFamily="34" charset="0"/>
              </a:rPr>
              <a:t>Uso de vehículos para labores administrativas:</a:t>
            </a:r>
          </a:p>
          <a:p>
            <a:r>
              <a:rPr lang="es-CO" sz="1600" dirty="0">
                <a:solidFill>
                  <a:srgbClr val="000000"/>
                </a:solidFill>
                <a:latin typeface="Arial" panose="020B0604020202020204" pitchFamily="34" charset="0"/>
                <a:cs typeface="Arial" panose="020B0604020202020204" pitchFamily="34" charset="0"/>
              </a:rPr>
              <a:t> </a:t>
            </a:r>
          </a:p>
          <a:p>
            <a:pPr marL="285750" lvl="0" indent="-285750">
              <a:buFont typeface="Wingdings" panose="05000000000000000000" pitchFamily="2" charset="2"/>
              <a:buChar char="v"/>
            </a:pPr>
            <a:r>
              <a:rPr lang="es-CO" sz="1600" dirty="0">
                <a:solidFill>
                  <a:srgbClr val="000000"/>
                </a:solidFill>
                <a:latin typeface="Arial" panose="020B0604020202020204" pitchFamily="34" charset="0"/>
                <a:cs typeface="Arial" panose="020B0604020202020204" pitchFamily="34" charset="0"/>
              </a:rPr>
              <a:t>Cumplir con el plan de mantenimiento de los vehículos (revisión de filtros de aceite, aire y combustible, entre otros).</a:t>
            </a:r>
          </a:p>
          <a:p>
            <a:pPr marL="285750" lvl="0" indent="-285750">
              <a:buFont typeface="Wingdings" panose="05000000000000000000" pitchFamily="2" charset="2"/>
              <a:buChar char="v"/>
            </a:pPr>
            <a:r>
              <a:rPr lang="es-CO" sz="1600" dirty="0">
                <a:solidFill>
                  <a:srgbClr val="000000"/>
                </a:solidFill>
                <a:latin typeface="Arial" panose="020B0604020202020204" pitchFamily="34" charset="0"/>
                <a:cs typeface="Arial" panose="020B0604020202020204" pitchFamily="34" charset="0"/>
              </a:rPr>
              <a:t>Evitar cargas innecesarias en el vehículo y equilibrar las cargas.</a:t>
            </a:r>
          </a:p>
          <a:p>
            <a:pPr marL="285750" lvl="0" indent="-285750">
              <a:buFont typeface="Wingdings" panose="05000000000000000000" pitchFamily="2" charset="2"/>
              <a:buChar char="v"/>
            </a:pPr>
            <a:r>
              <a:rPr lang="es-CO" sz="1600" dirty="0">
                <a:solidFill>
                  <a:srgbClr val="000000"/>
                </a:solidFill>
                <a:latin typeface="Arial" panose="020B0604020202020204" pitchFamily="34" charset="0"/>
                <a:cs typeface="Arial" panose="020B0604020202020204" pitchFamily="34" charset="0"/>
              </a:rPr>
              <a:t>Mantener la velocidad de circulación lo más uniforme posible.</a:t>
            </a:r>
          </a:p>
          <a:p>
            <a:pPr marL="285750" lvl="0" indent="-285750">
              <a:buFont typeface="Wingdings" panose="05000000000000000000" pitchFamily="2" charset="2"/>
              <a:buChar char="v"/>
            </a:pPr>
            <a:r>
              <a:rPr lang="es-CO" sz="1600" dirty="0">
                <a:solidFill>
                  <a:srgbClr val="000000"/>
                </a:solidFill>
                <a:latin typeface="Arial" panose="020B0604020202020204" pitchFamily="34" charset="0"/>
                <a:cs typeface="Arial" panose="020B0604020202020204" pitchFamily="34" charset="0"/>
              </a:rPr>
              <a:t>Apagar el vehículo liviano si la parada es más de un minuto.</a:t>
            </a:r>
          </a:p>
          <a:p>
            <a:endParaRPr lang="es-CO" sz="1600" b="1" dirty="0">
              <a:solidFill>
                <a:srgbClr val="000000"/>
              </a:solidFill>
              <a:latin typeface="Arial" panose="020B0604020202020204" pitchFamily="34" charset="0"/>
              <a:cs typeface="Arial" panose="020B0604020202020204" pitchFamily="34" charset="0"/>
            </a:endParaRPr>
          </a:p>
          <a:p>
            <a:r>
              <a:rPr lang="es-CO" sz="1600" b="1" dirty="0">
                <a:solidFill>
                  <a:srgbClr val="000000"/>
                </a:solidFill>
                <a:latin typeface="Arial" panose="020B0604020202020204" pitchFamily="34" charset="0"/>
                <a:cs typeface="Arial" panose="020B0604020202020204" pitchFamily="34" charset="0"/>
              </a:rPr>
              <a:t>Aplicar política de cero quemas en las renovaciones.</a:t>
            </a:r>
          </a:p>
          <a:p>
            <a:endParaRPr lang="es-CO" sz="1400" dirty="0"/>
          </a:p>
        </p:txBody>
      </p:sp>
    </p:spTree>
    <p:extLst>
      <p:ext uri="{BB962C8B-B14F-4D97-AF65-F5344CB8AC3E}">
        <p14:creationId xmlns:p14="http://schemas.microsoft.com/office/powerpoint/2010/main" val="66476721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65A9E60C3427A44A3EEA4082A100D64" ma:contentTypeVersion="19" ma:contentTypeDescription="Create a new document." ma:contentTypeScope="" ma:versionID="c77f1c464d7b25e27a34b1e342aba165">
  <xsd:schema xmlns:xsd="http://www.w3.org/2001/XMLSchema" xmlns:xs="http://www.w3.org/2001/XMLSchema" xmlns:p="http://schemas.microsoft.com/office/2006/metadata/properties" xmlns:ns2="40b403dc-09b8-4725-b16d-bc5e07a6ad33" xmlns:ns3="a5fafff0-e08f-4e04-8f7e-b14831ba411e" targetNamespace="http://schemas.microsoft.com/office/2006/metadata/properties" ma:root="true" ma:fieldsID="07a99c150d08c2c7e5acf8ac54068efc" ns2:_="" ns3:_="">
    <xsd:import namespace="40b403dc-09b8-4725-b16d-bc5e07a6ad33"/>
    <xsd:import namespace="a5fafff0-e08f-4e04-8f7e-b14831ba411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b403dc-09b8-4725-b16d-bc5e07a6ad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7450d93-fde8-41f8-9be2-f73e935f8d5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5fafff0-e08f-4e04-8f7e-b14831ba411e"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d5ebb9f-ce61-466b-8fa5-16c428991a88}" ma:internalName="TaxCatchAll" ma:showField="CatchAllData" ma:web="a5fafff0-e08f-4e04-8f7e-b14831ba411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0b403dc-09b8-4725-b16d-bc5e07a6ad33">
      <Terms xmlns="http://schemas.microsoft.com/office/infopath/2007/PartnerControls"/>
    </lcf76f155ced4ddcb4097134ff3c332f>
    <TaxCatchAll xmlns="a5fafff0-e08f-4e04-8f7e-b14831ba411e"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0134A68-613C-4F18-81AD-610F9E47A5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b403dc-09b8-4725-b16d-bc5e07a6ad33"/>
    <ds:schemaRef ds:uri="a5fafff0-e08f-4e04-8f7e-b14831ba41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DD0883A-08CD-411C-BA4B-A0E0BD03EE27}">
  <ds:schemaRefs>
    <ds:schemaRef ds:uri="http://schemas.microsoft.com/office/2006/documentManagement/types"/>
    <ds:schemaRef ds:uri="http://purl.org/dc/terms/"/>
    <ds:schemaRef ds:uri="http://purl.org/dc/elements/1.1/"/>
    <ds:schemaRef ds:uri="http://www.w3.org/XML/1998/namespace"/>
    <ds:schemaRef ds:uri="http://schemas.microsoft.com/office/infopath/2007/PartnerControls"/>
    <ds:schemaRef ds:uri="http://purl.org/dc/dcmitype/"/>
    <ds:schemaRef ds:uri="http://schemas.openxmlformats.org/package/2006/metadata/core-properties"/>
    <ds:schemaRef ds:uri="a5fafff0-e08f-4e04-8f7e-b14831ba411e"/>
    <ds:schemaRef ds:uri="40b403dc-09b8-4725-b16d-bc5e07a6ad33"/>
    <ds:schemaRef ds:uri="http://schemas.microsoft.com/office/2006/metadata/properties"/>
  </ds:schemaRefs>
</ds:datastoreItem>
</file>

<file path=customXml/itemProps3.xml><?xml version="1.0" encoding="utf-8"?>
<ds:datastoreItem xmlns:ds="http://schemas.openxmlformats.org/officeDocument/2006/customXml" ds:itemID="{8963EA89-F827-46E3-A699-9D0C2EAF830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3265</TotalTime>
  <Words>611</Words>
  <Application>Microsoft Office PowerPoint</Application>
  <PresentationFormat>Panorámica</PresentationFormat>
  <Paragraphs>42</Paragraphs>
  <Slides>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vt:i4>
      </vt:variant>
    </vt:vector>
  </HeadingPairs>
  <TitlesOfParts>
    <vt:vector size="10" baseType="lpstr">
      <vt:lpstr>Aptos</vt:lpstr>
      <vt:lpstr>Aptos Display</vt:lpstr>
      <vt:lpstr>Arial</vt:lpstr>
      <vt:lpstr>Wingdings</vt:lpstr>
      <vt:lpstr>Tema de Office</vt:lpstr>
      <vt:lpstr>RESUMEN GASES DE EFECTO INVERNADERO   (GEI) Y PLAN PARA REDUCIRLOS O MINIMIZARLOS AÑO 2024</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Luis Eduardo Gaviria Arteta</dc:creator>
  <cp:lastModifiedBy>Duban Fabregas</cp:lastModifiedBy>
  <cp:revision>4</cp:revision>
  <dcterms:created xsi:type="dcterms:W3CDTF">2025-07-07T18:59:23Z</dcterms:created>
  <dcterms:modified xsi:type="dcterms:W3CDTF">2025-11-06T19:12:05Z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0x010100465A9E60C3427A44A3EEA4082A100D64</vt:lpwstr>
  </property>
  <property fmtid="{D5CDD505-2E9C-101B-9397-08002B2CF9AE}" pid="3" name="MediaServiceImageTags">
    <vt:lpwstr/>
  </property>
</Properties>
</file>